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7" r:id="rId9"/>
    <p:sldId id="269" r:id="rId10"/>
    <p:sldId id="268" r:id="rId11"/>
    <p:sldId id="270" r:id="rId12"/>
    <p:sldId id="271" r:id="rId13"/>
    <p:sldId id="272" r:id="rId14"/>
    <p:sldId id="26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61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14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49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844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31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81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47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37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47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928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E5734-12E0-4BF2-8428-91CD0CDF8275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A8BCB-65AD-4609-AB6E-A7C39361D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47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442403"/>
            <a:ext cx="9144000" cy="2387600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Открытый урок «Информатики»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787" y="4272598"/>
            <a:ext cx="9144000" cy="16557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8 класс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10172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087" y="819149"/>
            <a:ext cx="10515600" cy="1325563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Эквивалентность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1087" y="232568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/>
              <a:t>Эквивалентность – </a:t>
            </a:r>
            <a:r>
              <a:rPr lang="ru-RU" sz="4800" dirty="0"/>
              <a:t>это логическая операция, значение которой истинно, когда оба высказывания истинны или оба ложны.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88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087" y="819149"/>
            <a:ext cx="10515600" cy="1325563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Автор учебника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4407" y="2026920"/>
            <a:ext cx="10515600" cy="446913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/>
              <a:t>Представьте себя разработчиком составителем учебника по информатике. Запишите следующие высказывания в виде логических выражений. </a:t>
            </a:r>
            <a:endParaRPr lang="ru-RU" sz="3200" dirty="0" smtClean="0"/>
          </a:p>
          <a:p>
            <a:r>
              <a:rPr lang="ru-RU" sz="3200" b="1" dirty="0" smtClean="0"/>
              <a:t>Число </a:t>
            </a:r>
            <a:r>
              <a:rPr lang="ru-RU" sz="3200" b="1" dirty="0"/>
              <a:t>13 нечетное и двузначное.</a:t>
            </a:r>
          </a:p>
          <a:p>
            <a:pPr lvl="0"/>
            <a:r>
              <a:rPr lang="ru-RU" sz="3200" b="1" dirty="0"/>
              <a:t>Неверно, что крокодил - травоядное животное.</a:t>
            </a:r>
          </a:p>
          <a:p>
            <a:pPr lvl="0"/>
            <a:r>
              <a:rPr lang="ru-RU" sz="3200" b="1" dirty="0"/>
              <a:t>На уроке физкультуры ученики бегают или играют в мяч.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5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087" y="819149"/>
            <a:ext cx="10515600" cy="1325563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Автор учебника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927" y="1722120"/>
            <a:ext cx="10515600" cy="4469130"/>
          </a:xfrm>
        </p:spPr>
        <p:txBody>
          <a:bodyPr/>
          <a:lstStyle/>
          <a:p>
            <a:pPr algn="ctr"/>
            <a:endParaRPr lang="ru-RU" sz="4000" dirty="0"/>
          </a:p>
          <a:p>
            <a:pPr marL="0" indent="0" algn="ctr">
              <a:buNone/>
            </a:pPr>
            <a:r>
              <a:rPr lang="ru-RU" sz="4000" i="1" dirty="0"/>
              <a:t>Оцените свою работу по критериям, опираясь на </a:t>
            </a:r>
            <a:r>
              <a:rPr lang="ru-RU" sz="4000" i="1" dirty="0" err="1"/>
              <a:t>разбалловку</a:t>
            </a:r>
            <a:r>
              <a:rPr lang="ru-RU" sz="4000" i="1" dirty="0"/>
              <a:t> </a:t>
            </a:r>
            <a:r>
              <a:rPr lang="ru-RU" sz="4000" b="1" i="1" dirty="0"/>
              <a:t>0 - не верно, 1 -с недочетами, 2 - верно</a:t>
            </a:r>
            <a:r>
              <a:rPr lang="ru-RU" sz="4000" i="1" dirty="0"/>
              <a:t>. </a:t>
            </a:r>
            <a:endParaRPr lang="ru-RU" sz="4000" i="1" dirty="0" smtClean="0"/>
          </a:p>
          <a:p>
            <a:pPr marL="0" indent="0" algn="ctr">
              <a:buNone/>
            </a:pPr>
            <a:r>
              <a:rPr lang="ru-RU" sz="4000" i="1" dirty="0" smtClean="0"/>
              <a:t>Выставьте </a:t>
            </a:r>
            <a:r>
              <a:rPr lang="ru-RU" sz="4000" i="1" dirty="0"/>
              <a:t>оценку: 8б-7б – «отлично», 6б-5б – «хорошо», 4б-3б – «удовлетворительно», 2б-0б – «неудовлетворительно».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076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5847" y="396557"/>
            <a:ext cx="10515600" cy="1325563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Рефлексия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927" y="1722120"/>
            <a:ext cx="10515600" cy="4469130"/>
          </a:xfrm>
        </p:spPr>
        <p:txBody>
          <a:bodyPr/>
          <a:lstStyle/>
          <a:p>
            <a:pPr algn="ctr"/>
            <a:endParaRPr lang="ru-RU" sz="4000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119779"/>
              </p:ext>
            </p:extLst>
          </p:nvPr>
        </p:nvGraphicFramePr>
        <p:xfrm>
          <a:off x="1225847" y="1535112"/>
          <a:ext cx="9982200" cy="462686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979779">
                  <a:extLst>
                    <a:ext uri="{9D8B030D-6E8A-4147-A177-3AD203B41FA5}">
                      <a16:colId xmlns:a16="http://schemas.microsoft.com/office/drawing/2014/main" val="169702320"/>
                    </a:ext>
                  </a:extLst>
                </a:gridCol>
                <a:gridCol w="6002421">
                  <a:extLst>
                    <a:ext uri="{9D8B030D-6E8A-4147-A177-3AD203B41FA5}">
                      <a16:colId xmlns:a16="http://schemas.microsoft.com/office/drawing/2014/main" val="3762643371"/>
                    </a:ext>
                  </a:extLst>
                </a:gridCol>
              </a:tblGrid>
              <a:tr h="1682733">
                <a:tc>
                  <a:txBody>
                    <a:bodyPr/>
                    <a:lstStyle/>
                    <a:p>
                      <a:pPr marL="457200" lvl="1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+mj-lt"/>
                        <a:buNone/>
                      </a:pPr>
                      <a:r>
                        <a:rPr lang="ru-RU" sz="2400" dirty="0">
                          <a:effectLst/>
                        </a:rPr>
                        <a:t>Лучше всего у меня получается… (назовите не менее </a:t>
                      </a:r>
                      <a:r>
                        <a:rPr lang="ru-RU" sz="2400" dirty="0" smtClean="0">
                          <a:effectLst/>
                        </a:rPr>
                        <a:t>двух </a:t>
                      </a:r>
                      <a:r>
                        <a:rPr lang="ru-RU" sz="2400" dirty="0">
                          <a:effectLst/>
                        </a:rPr>
                        <a:t>моментом)</a:t>
                      </a:r>
                      <a:endParaRPr lang="ru-RU" sz="2000" dirty="0">
                        <a:effectLst/>
                      </a:endParaRPr>
                    </a:p>
                    <a:p>
                      <a:pPr marL="149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0245770"/>
                  </a:ext>
                </a:extLst>
              </a:tr>
              <a:tr h="2363805">
                <a:tc>
                  <a:txBody>
                    <a:bodyPr/>
                    <a:lstStyle/>
                    <a:p>
                      <a:pPr marL="457200" lvl="1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+mj-lt"/>
                        <a:buNone/>
                      </a:pPr>
                      <a:r>
                        <a:rPr lang="ru-RU" sz="2400" dirty="0">
                          <a:effectLst/>
                        </a:rPr>
                        <a:t>Чему еще я должен научится? (одно действие, которое улучшит мою работу на следующем уроке)</a:t>
                      </a:r>
                      <a:endParaRPr lang="ru-RU" sz="2000" dirty="0">
                        <a:effectLst/>
                      </a:endParaRPr>
                    </a:p>
                    <a:p>
                      <a:pPr marL="149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7991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98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880" y="255968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latin typeface="Arial Black" panose="020B0A04020102020204" pitchFamily="34" charset="0"/>
              </a:rPr>
              <a:t>Спасибо за внимание!</a:t>
            </a:r>
            <a:endParaRPr lang="ru-RU" sz="6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7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320" y="765492"/>
            <a:ext cx="10515600" cy="1325563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Разминка</a:t>
            </a:r>
            <a:endParaRPr lang="ru-RU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33467" y="2091055"/>
            <a:ext cx="969264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/>
              <a:t>Вы сидите в вертолете, перед вами конь, сзади верблюд. Где Вы находитесь?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/>
              <a:t>Обычно месяц заканчивается 30 или 31 числом. В каком месяце есть 28 число?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/>
              <a:t>Вы – пилот самолета, летящего из Гаваны в Москву с двумя пересадками в Алжире. Сколько лет пилоту?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200" dirty="0"/>
              <a:t>Что можно видеть с закрытыми глазами?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2578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askraskirus.ru/wp-content/uploads/7/2/a/72a48ede096ed9da3e964d2c7c45ac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00" y="3702954"/>
            <a:ext cx="3090019" cy="235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ytimg.com/vi/RrFProbOwnE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41" y="1776797"/>
            <a:ext cx="5520054" cy="310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gas-kvas.com/uploads/posts/2023-01/1673504081_gas-kvas-com-p-kapusta-detskii-risunok-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4" b="997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816" y="0"/>
            <a:ext cx="3401520" cy="349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68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320" y="963612"/>
            <a:ext cx="10515600" cy="1325563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Тема урока: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0120" y="261540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Arial Black" panose="020B0A04020102020204" pitchFamily="34" charset="0"/>
              </a:rPr>
              <a:t>Логические операции. Высказывания</a:t>
            </a:r>
            <a:endParaRPr lang="ru-RU" sz="4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40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320" y="963612"/>
            <a:ext cx="10515600" cy="1325563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Цель урока: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0120" y="238791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latin typeface="Arial Black" panose="020B0A04020102020204" pitchFamily="34" charset="0"/>
              </a:rPr>
              <a:t>сформировать навыки работы с логическими операциями- конъюнкция, дизъюнкция, инверсия, импликация, эквивалентность.</a:t>
            </a:r>
          </a:p>
        </p:txBody>
      </p:sp>
    </p:spTree>
    <p:extLst>
      <p:ext uri="{BB962C8B-B14F-4D97-AF65-F5344CB8AC3E}">
        <p14:creationId xmlns:p14="http://schemas.microsoft.com/office/powerpoint/2010/main" val="314310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760" y="500062"/>
            <a:ext cx="10515600" cy="1325563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Вызов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8400" y="2132488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4400" b="1" dirty="0" smtClean="0"/>
              <a:t>С</a:t>
            </a:r>
          </a:p>
          <a:p>
            <a:pPr marL="514350" indent="-514350">
              <a:buAutoNum type="arabicPeriod"/>
            </a:pPr>
            <a:r>
              <a:rPr lang="ru-RU" sz="4400" b="1" dirty="0" smtClean="0"/>
              <a:t>А</a:t>
            </a:r>
          </a:p>
          <a:p>
            <a:pPr marL="514350" indent="-514350">
              <a:buAutoNum type="arabicPeriod"/>
            </a:pPr>
            <a:r>
              <a:rPr lang="en-US" sz="4400" b="1" dirty="0" smtClean="0"/>
              <a:t>B</a:t>
            </a:r>
          </a:p>
          <a:p>
            <a:pPr marL="514350" indent="-514350">
              <a:buAutoNum type="arabicPeriod"/>
            </a:pPr>
            <a:r>
              <a:rPr lang="en-US" sz="4400" b="1" dirty="0" smtClean="0"/>
              <a:t>D</a:t>
            </a:r>
          </a:p>
          <a:p>
            <a:pPr marL="0" indent="0">
              <a:buNone/>
            </a:pPr>
            <a:endParaRPr lang="ru-RU" sz="4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223760" y="2132488"/>
            <a:ext cx="48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4 – </a:t>
            </a:r>
            <a:r>
              <a:rPr lang="ru-RU" sz="3600" b="1" dirty="0" smtClean="0"/>
              <a:t>«5»</a:t>
            </a:r>
          </a:p>
          <a:p>
            <a:r>
              <a:rPr lang="ru-RU" sz="3600" b="1" dirty="0" smtClean="0"/>
              <a:t>3 – «4»</a:t>
            </a:r>
          </a:p>
          <a:p>
            <a:r>
              <a:rPr lang="ru-RU" sz="3600" b="1" dirty="0" smtClean="0"/>
              <a:t>2 – «3»</a:t>
            </a:r>
          </a:p>
          <a:p>
            <a:r>
              <a:rPr lang="ru-RU" sz="3600" b="1" dirty="0" smtClean="0"/>
              <a:t>1 и менее – «2»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72933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087" y="500062"/>
            <a:ext cx="10515600" cy="1325563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Садовод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1087" y="1807210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/>
              <a:t>Представьте себя детективом. Обсудите в паре и составьте сложные высказывания, определить их истинность с помощью таблиц истинности. </a:t>
            </a:r>
            <a:r>
              <a:rPr lang="en-US" sz="4000" b="1" dirty="0"/>
              <a:t>A </a:t>
            </a:r>
            <a:r>
              <a:rPr lang="ru-RU" sz="4000" b="1" dirty="0"/>
              <a:t>= «Яблоня – это кустарник», </a:t>
            </a:r>
            <a:r>
              <a:rPr lang="en-US" sz="4000" b="1" dirty="0"/>
              <a:t>B </a:t>
            </a:r>
            <a:r>
              <a:rPr lang="ru-RU" sz="4000" b="1" dirty="0"/>
              <a:t>= «Арбуз – это ягода».</a:t>
            </a:r>
            <a:r>
              <a:rPr lang="ru-RU" sz="40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14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087" y="500062"/>
            <a:ext cx="10515600" cy="1325563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Садовод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1087" y="1807210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Оцените </a:t>
            </a:r>
            <a:r>
              <a:rPr lang="ru-RU" sz="4000" dirty="0"/>
              <a:t>свою работу по критериям, опираясь на </a:t>
            </a:r>
            <a:r>
              <a:rPr lang="ru-RU" sz="4000" dirty="0" err="1"/>
              <a:t>разбалловку</a:t>
            </a:r>
            <a:r>
              <a:rPr lang="ru-RU" sz="4000" dirty="0"/>
              <a:t> </a:t>
            </a:r>
            <a:r>
              <a:rPr lang="ru-RU" sz="4000" b="1" dirty="0"/>
              <a:t>0 - не верно, 1 - с недочетами, 2 -верно</a:t>
            </a:r>
            <a:r>
              <a:rPr lang="ru-RU" sz="4000" dirty="0"/>
              <a:t>. 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Выставьте </a:t>
            </a:r>
            <a:r>
              <a:rPr lang="ru-RU" sz="4000" dirty="0"/>
              <a:t>оценку: </a:t>
            </a:r>
            <a:r>
              <a:rPr lang="ru-RU" sz="4000" dirty="0" smtClean="0"/>
              <a:t>6б-5б </a:t>
            </a:r>
            <a:r>
              <a:rPr lang="ru-RU" sz="4000" dirty="0"/>
              <a:t>– «</a:t>
            </a:r>
            <a:r>
              <a:rPr lang="ru-RU" sz="4000" b="1" dirty="0"/>
              <a:t>отлично</a:t>
            </a:r>
            <a:r>
              <a:rPr lang="ru-RU" sz="4000" dirty="0"/>
              <a:t>», </a:t>
            </a:r>
            <a:r>
              <a:rPr lang="ru-RU" sz="4000" dirty="0" smtClean="0"/>
              <a:t>4б-3б </a:t>
            </a:r>
            <a:r>
              <a:rPr lang="ru-RU" sz="4000" dirty="0"/>
              <a:t>– «</a:t>
            </a:r>
            <a:r>
              <a:rPr lang="ru-RU" sz="4000" b="1" dirty="0"/>
              <a:t>хорошо</a:t>
            </a:r>
            <a:r>
              <a:rPr lang="ru-RU" sz="4000" dirty="0"/>
              <a:t>», </a:t>
            </a:r>
            <a:r>
              <a:rPr lang="ru-RU" sz="4000" dirty="0" smtClean="0"/>
              <a:t>3б-2б </a:t>
            </a:r>
            <a:r>
              <a:rPr lang="ru-RU" sz="4000" dirty="0"/>
              <a:t>– «</a:t>
            </a:r>
            <a:r>
              <a:rPr lang="ru-RU" sz="4000" b="1" dirty="0"/>
              <a:t>удовлетворительно</a:t>
            </a:r>
            <a:r>
              <a:rPr lang="ru-RU" sz="4000" dirty="0"/>
              <a:t>», </a:t>
            </a:r>
            <a:r>
              <a:rPr lang="ru-RU" sz="4000" dirty="0" smtClean="0"/>
              <a:t>1б-0б </a:t>
            </a:r>
            <a:r>
              <a:rPr lang="ru-RU" sz="4000" dirty="0"/>
              <a:t>– «</a:t>
            </a:r>
            <a:r>
              <a:rPr lang="ru-RU" sz="4000" b="1" dirty="0"/>
              <a:t>неудовлетворительно</a:t>
            </a:r>
            <a:r>
              <a:rPr lang="ru-RU" sz="4000" dirty="0"/>
              <a:t>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24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57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087" y="819149"/>
            <a:ext cx="10515600" cy="1325563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Импликация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1087" y="232568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/>
              <a:t>Импликация – </a:t>
            </a:r>
            <a:r>
              <a:rPr lang="ru-RU" sz="4400" dirty="0"/>
              <a:t>это логическая операция, которая будет ложна тогда и только тогда, когда из истины следует ложь.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74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</TotalTime>
  <Words>373</Words>
  <Application>Microsoft Office PowerPoint</Application>
  <PresentationFormat>Широкоэкранный</PresentationFormat>
  <Paragraphs>46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Times New Roman</vt:lpstr>
      <vt:lpstr>Тема Office</vt:lpstr>
      <vt:lpstr>Открытый урок «Информатики»</vt:lpstr>
      <vt:lpstr>Разминка</vt:lpstr>
      <vt:lpstr>Презентация PowerPoint</vt:lpstr>
      <vt:lpstr>Тема урока:</vt:lpstr>
      <vt:lpstr>Цель урока:</vt:lpstr>
      <vt:lpstr>Вызов</vt:lpstr>
      <vt:lpstr>Садовод</vt:lpstr>
      <vt:lpstr>Садовод</vt:lpstr>
      <vt:lpstr>Импликация</vt:lpstr>
      <vt:lpstr>Эквивалентность</vt:lpstr>
      <vt:lpstr>Автор учебника</vt:lpstr>
      <vt:lpstr>Автор учебника</vt:lpstr>
      <vt:lpstr>Рефлексия</vt:lpstr>
      <vt:lpstr>Спасибо за внимание!</vt:lpstr>
    </vt:vector>
  </TitlesOfParts>
  <Company>sborka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«Информатики»</dc:title>
  <dc:creator>Алена</dc:creator>
  <cp:lastModifiedBy>Алена</cp:lastModifiedBy>
  <cp:revision>7</cp:revision>
  <dcterms:created xsi:type="dcterms:W3CDTF">2023-12-21T04:21:24Z</dcterms:created>
  <dcterms:modified xsi:type="dcterms:W3CDTF">2023-12-22T05:54:18Z</dcterms:modified>
</cp:coreProperties>
</file>